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4"/>
  </p:sldMasterIdLst>
  <p:notesMasterIdLst>
    <p:notesMasterId r:id="rId36"/>
  </p:notesMasterIdLst>
  <p:sldIdLst>
    <p:sldId id="282" r:id="rId5"/>
    <p:sldId id="283" r:id="rId6"/>
    <p:sldId id="284" r:id="rId7"/>
    <p:sldId id="265" r:id="rId8"/>
    <p:sldId id="285" r:id="rId9"/>
    <p:sldId id="267" r:id="rId10"/>
    <p:sldId id="270" r:id="rId11"/>
    <p:sldId id="286" r:id="rId12"/>
    <p:sldId id="287" r:id="rId13"/>
    <p:sldId id="288" r:id="rId14"/>
    <p:sldId id="256" r:id="rId15"/>
    <p:sldId id="269" r:id="rId16"/>
    <p:sldId id="261" r:id="rId17"/>
    <p:sldId id="264" r:id="rId18"/>
    <p:sldId id="268" r:id="rId19"/>
    <p:sldId id="262" r:id="rId20"/>
    <p:sldId id="259" r:id="rId21"/>
    <p:sldId id="271" r:id="rId22"/>
    <p:sldId id="260" r:id="rId23"/>
    <p:sldId id="258" r:id="rId24"/>
    <p:sldId id="272" r:id="rId25"/>
    <p:sldId id="263" r:id="rId26"/>
    <p:sldId id="273" r:id="rId27"/>
    <p:sldId id="257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12322C-04E6-4FCA-B1FD-C994420D0CC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CA632B-07DC-4B7B-85DA-4B89068FD6EF}">
      <dgm:prSet/>
      <dgm:spPr/>
      <dgm:t>
        <a:bodyPr/>
        <a:lstStyle/>
        <a:p>
          <a:pPr>
            <a:defRPr cap="all"/>
          </a:pPr>
          <a:r>
            <a:rPr lang="en-US"/>
            <a:t>Structured chats</a:t>
          </a:r>
        </a:p>
      </dgm:t>
    </dgm:pt>
    <dgm:pt modelId="{7B2012D1-B269-4767-AFFB-3A3A9193955B}" type="parTrans" cxnId="{8B504F08-C3FD-430E-ABD4-19E0A85DF62B}">
      <dgm:prSet/>
      <dgm:spPr/>
      <dgm:t>
        <a:bodyPr/>
        <a:lstStyle/>
        <a:p>
          <a:endParaRPr lang="en-US"/>
        </a:p>
      </dgm:t>
    </dgm:pt>
    <dgm:pt modelId="{D75F6DEA-6C7C-4C7A-9EF6-8690D4D99A01}" type="sibTrans" cxnId="{8B504F08-C3FD-430E-ABD4-19E0A85DF62B}">
      <dgm:prSet/>
      <dgm:spPr/>
      <dgm:t>
        <a:bodyPr/>
        <a:lstStyle/>
        <a:p>
          <a:endParaRPr lang="en-US"/>
        </a:p>
      </dgm:t>
    </dgm:pt>
    <dgm:pt modelId="{ACBB3D2F-E003-4243-B931-A8DD7AB63539}">
      <dgm:prSet/>
      <dgm:spPr/>
      <dgm:t>
        <a:bodyPr/>
        <a:lstStyle/>
        <a:p>
          <a:pPr>
            <a:defRPr cap="all"/>
          </a:pPr>
          <a:r>
            <a:rPr lang="en-US"/>
            <a:t>Project manager</a:t>
          </a:r>
        </a:p>
      </dgm:t>
    </dgm:pt>
    <dgm:pt modelId="{54D87631-2CA5-4105-969E-716E8FCE1702}" type="parTrans" cxnId="{4F6F4D8A-6A06-4648-9C72-6B7203595627}">
      <dgm:prSet/>
      <dgm:spPr/>
      <dgm:t>
        <a:bodyPr/>
        <a:lstStyle/>
        <a:p>
          <a:endParaRPr lang="en-US"/>
        </a:p>
      </dgm:t>
    </dgm:pt>
    <dgm:pt modelId="{1CA440D2-D030-4EB0-A651-D3A77D349E8F}" type="sibTrans" cxnId="{4F6F4D8A-6A06-4648-9C72-6B7203595627}">
      <dgm:prSet/>
      <dgm:spPr/>
      <dgm:t>
        <a:bodyPr/>
        <a:lstStyle/>
        <a:p>
          <a:endParaRPr lang="en-US"/>
        </a:p>
      </dgm:t>
    </dgm:pt>
    <dgm:pt modelId="{A4DB4AC5-7E6C-4E1F-B43F-930B7D6F247C}">
      <dgm:prSet/>
      <dgm:spPr/>
      <dgm:t>
        <a:bodyPr/>
        <a:lstStyle/>
        <a:p>
          <a:pPr>
            <a:defRPr cap="all"/>
          </a:pPr>
          <a:r>
            <a:rPr lang="en-US"/>
            <a:t>Scheduled meetings every week</a:t>
          </a:r>
        </a:p>
      </dgm:t>
    </dgm:pt>
    <dgm:pt modelId="{45E30A4A-7EE5-4415-BD04-8CDBAE3A2479}" type="parTrans" cxnId="{118CFE13-D6C4-4327-86CD-09C65813DCDF}">
      <dgm:prSet/>
      <dgm:spPr/>
      <dgm:t>
        <a:bodyPr/>
        <a:lstStyle/>
        <a:p>
          <a:endParaRPr lang="en-US"/>
        </a:p>
      </dgm:t>
    </dgm:pt>
    <dgm:pt modelId="{1A0BE801-414C-4CB8-830E-27B51AC02EA7}" type="sibTrans" cxnId="{118CFE13-D6C4-4327-86CD-09C65813DCDF}">
      <dgm:prSet/>
      <dgm:spPr/>
      <dgm:t>
        <a:bodyPr/>
        <a:lstStyle/>
        <a:p>
          <a:endParaRPr lang="en-US"/>
        </a:p>
      </dgm:t>
    </dgm:pt>
    <dgm:pt modelId="{86A2B910-4DDC-4078-8760-2B65733750A5}">
      <dgm:prSet/>
      <dgm:spPr/>
      <dgm:t>
        <a:bodyPr/>
        <a:lstStyle/>
        <a:p>
          <a:pPr>
            <a:defRPr cap="all"/>
          </a:pPr>
          <a:r>
            <a:rPr lang="en-US"/>
            <a:t>Updated notes after each meeting </a:t>
          </a:r>
        </a:p>
      </dgm:t>
    </dgm:pt>
    <dgm:pt modelId="{9136DDC7-E290-4D71-8F3A-E1B0A4C2F708}" type="parTrans" cxnId="{4EB7D420-30B1-4036-9F5B-D4741260CF02}">
      <dgm:prSet/>
      <dgm:spPr/>
      <dgm:t>
        <a:bodyPr/>
        <a:lstStyle/>
        <a:p>
          <a:endParaRPr lang="en-US"/>
        </a:p>
      </dgm:t>
    </dgm:pt>
    <dgm:pt modelId="{BD0E6A01-7CA7-42DD-8560-5CC25C40FCF2}" type="sibTrans" cxnId="{4EB7D420-30B1-4036-9F5B-D4741260CF02}">
      <dgm:prSet/>
      <dgm:spPr/>
      <dgm:t>
        <a:bodyPr/>
        <a:lstStyle/>
        <a:p>
          <a:endParaRPr lang="en-US"/>
        </a:p>
      </dgm:t>
    </dgm:pt>
    <dgm:pt modelId="{3395AA09-7159-4050-B12D-B78DE0AD5589}" type="pres">
      <dgm:prSet presAssocID="{CE12322C-04E6-4FCA-B1FD-C994420D0CCE}" presName="root" presStyleCnt="0">
        <dgm:presLayoutVars>
          <dgm:dir/>
          <dgm:resizeHandles val="exact"/>
        </dgm:presLayoutVars>
      </dgm:prSet>
      <dgm:spPr/>
    </dgm:pt>
    <dgm:pt modelId="{30B3BF35-EFCA-4A91-89C5-A23C55EBE45E}" type="pres">
      <dgm:prSet presAssocID="{FFCA632B-07DC-4B7B-85DA-4B89068FD6EF}" presName="compNode" presStyleCnt="0"/>
      <dgm:spPr/>
    </dgm:pt>
    <dgm:pt modelId="{99C8865E-2454-4E8F-A6E3-C5EA9E24A681}" type="pres">
      <dgm:prSet presAssocID="{FFCA632B-07DC-4B7B-85DA-4B89068FD6E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B869817-C29B-4A05-820E-F1B76A21B55F}" type="pres">
      <dgm:prSet presAssocID="{FFCA632B-07DC-4B7B-85DA-4B89068FD6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192809D-FD1B-47F7-898D-15ECCC6E7D34}" type="pres">
      <dgm:prSet presAssocID="{FFCA632B-07DC-4B7B-85DA-4B89068FD6EF}" presName="spaceRect" presStyleCnt="0"/>
      <dgm:spPr/>
    </dgm:pt>
    <dgm:pt modelId="{4C4AF02B-89AF-444A-9B29-B1566C37539E}" type="pres">
      <dgm:prSet presAssocID="{FFCA632B-07DC-4B7B-85DA-4B89068FD6EF}" presName="textRect" presStyleLbl="revTx" presStyleIdx="0" presStyleCnt="4">
        <dgm:presLayoutVars>
          <dgm:chMax val="1"/>
          <dgm:chPref val="1"/>
        </dgm:presLayoutVars>
      </dgm:prSet>
      <dgm:spPr/>
    </dgm:pt>
    <dgm:pt modelId="{29DFE82A-B6FA-453A-A9D2-C0B232D2C478}" type="pres">
      <dgm:prSet presAssocID="{D75F6DEA-6C7C-4C7A-9EF6-8690D4D99A01}" presName="sibTrans" presStyleCnt="0"/>
      <dgm:spPr/>
    </dgm:pt>
    <dgm:pt modelId="{37C1E3F1-5136-4DE3-8B6D-C55A0DDF6273}" type="pres">
      <dgm:prSet presAssocID="{ACBB3D2F-E003-4243-B931-A8DD7AB63539}" presName="compNode" presStyleCnt="0"/>
      <dgm:spPr/>
    </dgm:pt>
    <dgm:pt modelId="{535344FA-1878-49AB-87C0-ED3D56E7FC23}" type="pres">
      <dgm:prSet presAssocID="{ACBB3D2F-E003-4243-B931-A8DD7AB6353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90FFD3F-AB3B-4D7E-B2B9-28033DD7C429}" type="pres">
      <dgm:prSet presAssocID="{ACBB3D2F-E003-4243-B931-A8DD7AB635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7739CBE-0995-49E1-9EA5-CF1B3EC34880}" type="pres">
      <dgm:prSet presAssocID="{ACBB3D2F-E003-4243-B931-A8DD7AB63539}" presName="spaceRect" presStyleCnt="0"/>
      <dgm:spPr/>
    </dgm:pt>
    <dgm:pt modelId="{2B9BA397-187F-4627-9419-ADD30C27CD1E}" type="pres">
      <dgm:prSet presAssocID="{ACBB3D2F-E003-4243-B931-A8DD7AB63539}" presName="textRect" presStyleLbl="revTx" presStyleIdx="1" presStyleCnt="4">
        <dgm:presLayoutVars>
          <dgm:chMax val="1"/>
          <dgm:chPref val="1"/>
        </dgm:presLayoutVars>
      </dgm:prSet>
      <dgm:spPr/>
    </dgm:pt>
    <dgm:pt modelId="{BAC89E2B-1856-4CB2-A91B-3136572A2E9B}" type="pres">
      <dgm:prSet presAssocID="{1CA440D2-D030-4EB0-A651-D3A77D349E8F}" presName="sibTrans" presStyleCnt="0"/>
      <dgm:spPr/>
    </dgm:pt>
    <dgm:pt modelId="{B5CC23F5-CB49-45ED-88D5-C4A01C060BC1}" type="pres">
      <dgm:prSet presAssocID="{A4DB4AC5-7E6C-4E1F-B43F-930B7D6F247C}" presName="compNode" presStyleCnt="0"/>
      <dgm:spPr/>
    </dgm:pt>
    <dgm:pt modelId="{63AFB4C4-490C-4BB1-94E9-B7AF5E85667A}" type="pres">
      <dgm:prSet presAssocID="{A4DB4AC5-7E6C-4E1F-B43F-930B7D6F247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8DFAFBA-9828-4A22-A89B-7CEE63BA13A6}" type="pres">
      <dgm:prSet presAssocID="{A4DB4AC5-7E6C-4E1F-B43F-930B7D6F247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54F9D1A-B55D-497F-BACA-6E6E9F5CC010}" type="pres">
      <dgm:prSet presAssocID="{A4DB4AC5-7E6C-4E1F-B43F-930B7D6F247C}" presName="spaceRect" presStyleCnt="0"/>
      <dgm:spPr/>
    </dgm:pt>
    <dgm:pt modelId="{69A69B98-EB27-4E95-9C9E-C6686F548A8D}" type="pres">
      <dgm:prSet presAssocID="{A4DB4AC5-7E6C-4E1F-B43F-930B7D6F247C}" presName="textRect" presStyleLbl="revTx" presStyleIdx="2" presStyleCnt="4">
        <dgm:presLayoutVars>
          <dgm:chMax val="1"/>
          <dgm:chPref val="1"/>
        </dgm:presLayoutVars>
      </dgm:prSet>
      <dgm:spPr/>
    </dgm:pt>
    <dgm:pt modelId="{27C71791-7532-4E9B-AC6B-7F764F8E8866}" type="pres">
      <dgm:prSet presAssocID="{1A0BE801-414C-4CB8-830E-27B51AC02EA7}" presName="sibTrans" presStyleCnt="0"/>
      <dgm:spPr/>
    </dgm:pt>
    <dgm:pt modelId="{C45577B3-B4EA-40F7-98C3-F5549A3A1BD7}" type="pres">
      <dgm:prSet presAssocID="{86A2B910-4DDC-4078-8760-2B65733750A5}" presName="compNode" presStyleCnt="0"/>
      <dgm:spPr/>
    </dgm:pt>
    <dgm:pt modelId="{C575E683-917B-4D1F-8880-1EB15F40F684}" type="pres">
      <dgm:prSet presAssocID="{86A2B910-4DDC-4078-8760-2B65733750A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F37B8B-F495-47B7-A0FB-B48CD29504D9}" type="pres">
      <dgm:prSet presAssocID="{86A2B910-4DDC-4078-8760-2B65733750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B214BA0-E401-40B5-A069-414AFB9DBA8E}" type="pres">
      <dgm:prSet presAssocID="{86A2B910-4DDC-4078-8760-2B65733750A5}" presName="spaceRect" presStyleCnt="0"/>
      <dgm:spPr/>
    </dgm:pt>
    <dgm:pt modelId="{20FE5230-5761-4A77-8556-6B803A2D2532}" type="pres">
      <dgm:prSet presAssocID="{86A2B910-4DDC-4078-8760-2B65733750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B504F08-C3FD-430E-ABD4-19E0A85DF62B}" srcId="{CE12322C-04E6-4FCA-B1FD-C994420D0CCE}" destId="{FFCA632B-07DC-4B7B-85DA-4B89068FD6EF}" srcOrd="0" destOrd="0" parTransId="{7B2012D1-B269-4767-AFFB-3A3A9193955B}" sibTransId="{D75F6DEA-6C7C-4C7A-9EF6-8690D4D99A01}"/>
    <dgm:cxn modelId="{118CFE13-D6C4-4327-86CD-09C65813DCDF}" srcId="{CE12322C-04E6-4FCA-B1FD-C994420D0CCE}" destId="{A4DB4AC5-7E6C-4E1F-B43F-930B7D6F247C}" srcOrd="2" destOrd="0" parTransId="{45E30A4A-7EE5-4415-BD04-8CDBAE3A2479}" sibTransId="{1A0BE801-414C-4CB8-830E-27B51AC02EA7}"/>
    <dgm:cxn modelId="{4EB7D420-30B1-4036-9F5B-D4741260CF02}" srcId="{CE12322C-04E6-4FCA-B1FD-C994420D0CCE}" destId="{86A2B910-4DDC-4078-8760-2B65733750A5}" srcOrd="3" destOrd="0" parTransId="{9136DDC7-E290-4D71-8F3A-E1B0A4C2F708}" sibTransId="{BD0E6A01-7CA7-42DD-8560-5CC25C40FCF2}"/>
    <dgm:cxn modelId="{C4DDC62A-FCCE-4624-95C2-47E8DE81052E}" type="presOf" srcId="{86A2B910-4DDC-4078-8760-2B65733750A5}" destId="{20FE5230-5761-4A77-8556-6B803A2D2532}" srcOrd="0" destOrd="0" presId="urn:microsoft.com/office/officeart/2018/5/layout/IconLeafLabelList"/>
    <dgm:cxn modelId="{5570BE51-C8C7-4EC6-AB2B-D7ABE072D790}" type="presOf" srcId="{ACBB3D2F-E003-4243-B931-A8DD7AB63539}" destId="{2B9BA397-187F-4627-9419-ADD30C27CD1E}" srcOrd="0" destOrd="0" presId="urn:microsoft.com/office/officeart/2018/5/layout/IconLeafLabelList"/>
    <dgm:cxn modelId="{4F6F4D8A-6A06-4648-9C72-6B7203595627}" srcId="{CE12322C-04E6-4FCA-B1FD-C994420D0CCE}" destId="{ACBB3D2F-E003-4243-B931-A8DD7AB63539}" srcOrd="1" destOrd="0" parTransId="{54D87631-2CA5-4105-969E-716E8FCE1702}" sibTransId="{1CA440D2-D030-4EB0-A651-D3A77D349E8F}"/>
    <dgm:cxn modelId="{662504D9-D3D2-4764-85CD-C494D074AAE4}" type="presOf" srcId="{A4DB4AC5-7E6C-4E1F-B43F-930B7D6F247C}" destId="{69A69B98-EB27-4E95-9C9E-C6686F548A8D}" srcOrd="0" destOrd="0" presId="urn:microsoft.com/office/officeart/2018/5/layout/IconLeafLabelList"/>
    <dgm:cxn modelId="{269E43E3-9EAC-4311-9FA9-8F73ABA6A3FD}" type="presOf" srcId="{FFCA632B-07DC-4B7B-85DA-4B89068FD6EF}" destId="{4C4AF02B-89AF-444A-9B29-B1566C37539E}" srcOrd="0" destOrd="0" presId="urn:microsoft.com/office/officeart/2018/5/layout/IconLeafLabelList"/>
    <dgm:cxn modelId="{7FD63DEF-BBEB-4E47-B467-A5EC34A73788}" type="presOf" srcId="{CE12322C-04E6-4FCA-B1FD-C994420D0CCE}" destId="{3395AA09-7159-4050-B12D-B78DE0AD5589}" srcOrd="0" destOrd="0" presId="urn:microsoft.com/office/officeart/2018/5/layout/IconLeafLabelList"/>
    <dgm:cxn modelId="{467BF403-03D0-48C9-870A-14B89F6E06C3}" type="presParOf" srcId="{3395AA09-7159-4050-B12D-B78DE0AD5589}" destId="{30B3BF35-EFCA-4A91-89C5-A23C55EBE45E}" srcOrd="0" destOrd="0" presId="urn:microsoft.com/office/officeart/2018/5/layout/IconLeafLabelList"/>
    <dgm:cxn modelId="{0F84ABCD-F70F-4E06-957D-B3B88E4CC942}" type="presParOf" srcId="{30B3BF35-EFCA-4A91-89C5-A23C55EBE45E}" destId="{99C8865E-2454-4E8F-A6E3-C5EA9E24A681}" srcOrd="0" destOrd="0" presId="urn:microsoft.com/office/officeart/2018/5/layout/IconLeafLabelList"/>
    <dgm:cxn modelId="{55E06DA5-A082-4C86-881C-814615186BD4}" type="presParOf" srcId="{30B3BF35-EFCA-4A91-89C5-A23C55EBE45E}" destId="{CB869817-C29B-4A05-820E-F1B76A21B55F}" srcOrd="1" destOrd="0" presId="urn:microsoft.com/office/officeart/2018/5/layout/IconLeafLabelList"/>
    <dgm:cxn modelId="{F3E29B05-27C4-4A4C-B9D5-69789BD85FB7}" type="presParOf" srcId="{30B3BF35-EFCA-4A91-89C5-A23C55EBE45E}" destId="{4192809D-FD1B-47F7-898D-15ECCC6E7D34}" srcOrd="2" destOrd="0" presId="urn:microsoft.com/office/officeart/2018/5/layout/IconLeafLabelList"/>
    <dgm:cxn modelId="{FC2A1D20-DC35-491A-8500-09C94342240B}" type="presParOf" srcId="{30B3BF35-EFCA-4A91-89C5-A23C55EBE45E}" destId="{4C4AF02B-89AF-444A-9B29-B1566C37539E}" srcOrd="3" destOrd="0" presId="urn:microsoft.com/office/officeart/2018/5/layout/IconLeafLabelList"/>
    <dgm:cxn modelId="{5EA51D76-6CEE-4C8B-8D5A-71CAB70668EA}" type="presParOf" srcId="{3395AA09-7159-4050-B12D-B78DE0AD5589}" destId="{29DFE82A-B6FA-453A-A9D2-C0B232D2C478}" srcOrd="1" destOrd="0" presId="urn:microsoft.com/office/officeart/2018/5/layout/IconLeafLabelList"/>
    <dgm:cxn modelId="{5E6B5BE2-525E-4AF8-B233-8BA4DDB80787}" type="presParOf" srcId="{3395AA09-7159-4050-B12D-B78DE0AD5589}" destId="{37C1E3F1-5136-4DE3-8B6D-C55A0DDF6273}" srcOrd="2" destOrd="0" presId="urn:microsoft.com/office/officeart/2018/5/layout/IconLeafLabelList"/>
    <dgm:cxn modelId="{984E381D-E1F7-46EF-8A89-ED82F2177223}" type="presParOf" srcId="{37C1E3F1-5136-4DE3-8B6D-C55A0DDF6273}" destId="{535344FA-1878-49AB-87C0-ED3D56E7FC23}" srcOrd="0" destOrd="0" presId="urn:microsoft.com/office/officeart/2018/5/layout/IconLeafLabelList"/>
    <dgm:cxn modelId="{F83A33FA-A492-43B0-B866-F5062160BCB8}" type="presParOf" srcId="{37C1E3F1-5136-4DE3-8B6D-C55A0DDF6273}" destId="{590FFD3F-AB3B-4D7E-B2B9-28033DD7C429}" srcOrd="1" destOrd="0" presId="urn:microsoft.com/office/officeart/2018/5/layout/IconLeafLabelList"/>
    <dgm:cxn modelId="{6875F6D6-EB42-4E93-86C3-4EA2C0F07312}" type="presParOf" srcId="{37C1E3F1-5136-4DE3-8B6D-C55A0DDF6273}" destId="{F7739CBE-0995-49E1-9EA5-CF1B3EC34880}" srcOrd="2" destOrd="0" presId="urn:microsoft.com/office/officeart/2018/5/layout/IconLeafLabelList"/>
    <dgm:cxn modelId="{2C543B87-89EF-4F8F-931D-B51274B79ACB}" type="presParOf" srcId="{37C1E3F1-5136-4DE3-8B6D-C55A0DDF6273}" destId="{2B9BA397-187F-4627-9419-ADD30C27CD1E}" srcOrd="3" destOrd="0" presId="urn:microsoft.com/office/officeart/2018/5/layout/IconLeafLabelList"/>
    <dgm:cxn modelId="{88E77774-6D13-4C0E-A82D-F2DA17649A57}" type="presParOf" srcId="{3395AA09-7159-4050-B12D-B78DE0AD5589}" destId="{BAC89E2B-1856-4CB2-A91B-3136572A2E9B}" srcOrd="3" destOrd="0" presId="urn:microsoft.com/office/officeart/2018/5/layout/IconLeafLabelList"/>
    <dgm:cxn modelId="{9EA5E72A-8ED1-4A94-A1E8-3A4480606A93}" type="presParOf" srcId="{3395AA09-7159-4050-B12D-B78DE0AD5589}" destId="{B5CC23F5-CB49-45ED-88D5-C4A01C060BC1}" srcOrd="4" destOrd="0" presId="urn:microsoft.com/office/officeart/2018/5/layout/IconLeafLabelList"/>
    <dgm:cxn modelId="{8756BFE3-01D3-42C7-88BB-290017C3F503}" type="presParOf" srcId="{B5CC23F5-CB49-45ED-88D5-C4A01C060BC1}" destId="{63AFB4C4-490C-4BB1-94E9-B7AF5E85667A}" srcOrd="0" destOrd="0" presId="urn:microsoft.com/office/officeart/2018/5/layout/IconLeafLabelList"/>
    <dgm:cxn modelId="{563505D6-EC94-4AF5-8D8B-57D8AA2B7D84}" type="presParOf" srcId="{B5CC23F5-CB49-45ED-88D5-C4A01C060BC1}" destId="{F8DFAFBA-9828-4A22-A89B-7CEE63BA13A6}" srcOrd="1" destOrd="0" presId="urn:microsoft.com/office/officeart/2018/5/layout/IconLeafLabelList"/>
    <dgm:cxn modelId="{DCF32AAF-7B20-4301-8DD5-F6EE1EE12488}" type="presParOf" srcId="{B5CC23F5-CB49-45ED-88D5-C4A01C060BC1}" destId="{C54F9D1A-B55D-497F-BACA-6E6E9F5CC010}" srcOrd="2" destOrd="0" presId="urn:microsoft.com/office/officeart/2018/5/layout/IconLeafLabelList"/>
    <dgm:cxn modelId="{944F378A-7606-4A7D-8F04-7890E93A28C4}" type="presParOf" srcId="{B5CC23F5-CB49-45ED-88D5-C4A01C060BC1}" destId="{69A69B98-EB27-4E95-9C9E-C6686F548A8D}" srcOrd="3" destOrd="0" presId="urn:microsoft.com/office/officeart/2018/5/layout/IconLeafLabelList"/>
    <dgm:cxn modelId="{19AEAAB9-9D65-4078-BD60-78DC2F215896}" type="presParOf" srcId="{3395AA09-7159-4050-B12D-B78DE0AD5589}" destId="{27C71791-7532-4E9B-AC6B-7F764F8E8866}" srcOrd="5" destOrd="0" presId="urn:microsoft.com/office/officeart/2018/5/layout/IconLeafLabelList"/>
    <dgm:cxn modelId="{59FB1443-A84D-49F0-9556-1652C2E4F42F}" type="presParOf" srcId="{3395AA09-7159-4050-B12D-B78DE0AD5589}" destId="{C45577B3-B4EA-40F7-98C3-F5549A3A1BD7}" srcOrd="6" destOrd="0" presId="urn:microsoft.com/office/officeart/2018/5/layout/IconLeafLabelList"/>
    <dgm:cxn modelId="{F9FA2C81-25FD-430D-80E4-40977B863423}" type="presParOf" srcId="{C45577B3-B4EA-40F7-98C3-F5549A3A1BD7}" destId="{C575E683-917B-4D1F-8880-1EB15F40F684}" srcOrd="0" destOrd="0" presId="urn:microsoft.com/office/officeart/2018/5/layout/IconLeafLabelList"/>
    <dgm:cxn modelId="{E3231674-1B61-4A1B-A35D-E5F5E9D14AC4}" type="presParOf" srcId="{C45577B3-B4EA-40F7-98C3-F5549A3A1BD7}" destId="{A2F37B8B-F495-47B7-A0FB-B48CD29504D9}" srcOrd="1" destOrd="0" presId="urn:microsoft.com/office/officeart/2018/5/layout/IconLeafLabelList"/>
    <dgm:cxn modelId="{57C3DEF9-6DE3-4C1D-98BF-3D096760B6A8}" type="presParOf" srcId="{C45577B3-B4EA-40F7-98C3-F5549A3A1BD7}" destId="{7B214BA0-E401-40B5-A069-414AFB9DBA8E}" srcOrd="2" destOrd="0" presId="urn:microsoft.com/office/officeart/2018/5/layout/IconLeafLabelList"/>
    <dgm:cxn modelId="{E04EEC8C-7960-4B67-B36C-22A94CDF6EC9}" type="presParOf" srcId="{C45577B3-B4EA-40F7-98C3-F5549A3A1BD7}" destId="{20FE5230-5761-4A77-8556-6B803A2D253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8865E-2454-4E8F-A6E3-C5EA9E24A681}">
      <dsp:nvSpPr>
        <dsp:cNvPr id="0" name=""/>
        <dsp:cNvSpPr/>
      </dsp:nvSpPr>
      <dsp:spPr>
        <a:xfrm>
          <a:off x="973190" y="323148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69817-C29B-4A05-820E-F1B76A21B55F}">
      <dsp:nvSpPr>
        <dsp:cNvPr id="0" name=""/>
        <dsp:cNvSpPr/>
      </dsp:nvSpPr>
      <dsp:spPr>
        <a:xfrm>
          <a:off x="1242597" y="592556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AF02B-89AF-444A-9B29-B1566C37539E}">
      <dsp:nvSpPr>
        <dsp:cNvPr id="0" name=""/>
        <dsp:cNvSpPr/>
      </dsp:nvSpPr>
      <dsp:spPr>
        <a:xfrm>
          <a:off x="569079" y="198103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Structured chats</a:t>
          </a:r>
        </a:p>
      </dsp:txBody>
      <dsp:txXfrm>
        <a:off x="569079" y="1981038"/>
        <a:ext cx="2072362" cy="720000"/>
      </dsp:txXfrm>
    </dsp:sp>
    <dsp:sp modelId="{535344FA-1878-49AB-87C0-ED3D56E7FC23}">
      <dsp:nvSpPr>
        <dsp:cNvPr id="0" name=""/>
        <dsp:cNvSpPr/>
      </dsp:nvSpPr>
      <dsp:spPr>
        <a:xfrm>
          <a:off x="3408216" y="323148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FFD3F-AB3B-4D7E-B2B9-28033DD7C429}">
      <dsp:nvSpPr>
        <dsp:cNvPr id="0" name=""/>
        <dsp:cNvSpPr/>
      </dsp:nvSpPr>
      <dsp:spPr>
        <a:xfrm>
          <a:off x="3677623" y="592556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BA397-187F-4627-9419-ADD30C27CD1E}">
      <dsp:nvSpPr>
        <dsp:cNvPr id="0" name=""/>
        <dsp:cNvSpPr/>
      </dsp:nvSpPr>
      <dsp:spPr>
        <a:xfrm>
          <a:off x="3004105" y="198103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Project manager</a:t>
          </a:r>
        </a:p>
      </dsp:txBody>
      <dsp:txXfrm>
        <a:off x="3004105" y="1981038"/>
        <a:ext cx="2072362" cy="720000"/>
      </dsp:txXfrm>
    </dsp:sp>
    <dsp:sp modelId="{63AFB4C4-490C-4BB1-94E9-B7AF5E85667A}">
      <dsp:nvSpPr>
        <dsp:cNvPr id="0" name=""/>
        <dsp:cNvSpPr/>
      </dsp:nvSpPr>
      <dsp:spPr>
        <a:xfrm>
          <a:off x="5843242" y="323148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FAFBA-9828-4A22-A89B-7CEE63BA13A6}">
      <dsp:nvSpPr>
        <dsp:cNvPr id="0" name=""/>
        <dsp:cNvSpPr/>
      </dsp:nvSpPr>
      <dsp:spPr>
        <a:xfrm>
          <a:off x="6112649" y="592556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69B98-EB27-4E95-9C9E-C6686F548A8D}">
      <dsp:nvSpPr>
        <dsp:cNvPr id="0" name=""/>
        <dsp:cNvSpPr/>
      </dsp:nvSpPr>
      <dsp:spPr>
        <a:xfrm>
          <a:off x="5439131" y="198103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Scheduled meetings every week</a:t>
          </a:r>
        </a:p>
      </dsp:txBody>
      <dsp:txXfrm>
        <a:off x="5439131" y="1981038"/>
        <a:ext cx="2072362" cy="720000"/>
      </dsp:txXfrm>
    </dsp:sp>
    <dsp:sp modelId="{C575E683-917B-4D1F-8880-1EB15F40F684}">
      <dsp:nvSpPr>
        <dsp:cNvPr id="0" name=""/>
        <dsp:cNvSpPr/>
      </dsp:nvSpPr>
      <dsp:spPr>
        <a:xfrm>
          <a:off x="8278268" y="323148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37B8B-F495-47B7-A0FB-B48CD29504D9}">
      <dsp:nvSpPr>
        <dsp:cNvPr id="0" name=""/>
        <dsp:cNvSpPr/>
      </dsp:nvSpPr>
      <dsp:spPr>
        <a:xfrm>
          <a:off x="8547675" y="592556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E5230-5761-4A77-8556-6B803A2D2532}">
      <dsp:nvSpPr>
        <dsp:cNvPr id="0" name=""/>
        <dsp:cNvSpPr/>
      </dsp:nvSpPr>
      <dsp:spPr>
        <a:xfrm>
          <a:off x="7874157" y="198103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Updated notes after each meeting </a:t>
          </a:r>
        </a:p>
      </dsp:txBody>
      <dsp:txXfrm>
        <a:off x="7874157" y="198103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2E853-2E0D-AC45-A41E-EE5B13AB6913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B4803-4261-4C48-9F21-7657EAF9E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parents help their child practice spellings? There are many ways such as…</a:t>
            </a:r>
          </a:p>
          <a:p>
            <a:pPr algn="l"/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buAutoNum type="arabicParenR"/>
            </a:pPr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crosswords or word searches</a:t>
            </a:r>
          </a:p>
          <a:p>
            <a:pPr marL="228600" indent="-228600" algn="l">
              <a:buAutoNum type="arabicParenR"/>
            </a:pPr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Playing hangman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cards</a:t>
            </a:r>
            <a:endParaRPr lang="en-GB" sz="1200" b="1" i="0" kern="1200" cap="none" spc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l">
              <a:buAutoNum type="arabicParenR"/>
            </a:pPr>
            <a:endParaRPr lang="en-GB" sz="1200" b="1" i="0" kern="1200" cap="none" spc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l">
              <a:buNone/>
            </a:pPr>
            <a:endParaRPr lang="en-GB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buNone/>
            </a:pPr>
            <a:r>
              <a:rPr lang="en-GB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as you may know its important for the child to have…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97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66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61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child this is beneficial in many ways…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practice tests good practice.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child can tell which words they have mastered and which words need to be practiced more.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Provides instant feedback to the child in how to correctly spell a word.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Gratification when they spell the word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1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parent and child this would mean setting aside time in the day to go over the spelling the child needs to practice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3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parent and child this would mean setting aside time in the day to go over the spelling the child needs to practice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3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parents want to find time to help their child. Help them practice spelling. Help them succeed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4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application…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D5A3-1CD8-1A46-9913-B08ED3C65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72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7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1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0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64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516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05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93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2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58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5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4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8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5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1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0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4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FEA83-E391-E54F-A47B-724010B5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11000"/>
            </a:schemeClr>
          </a:solidFill>
          <a:effectLst>
            <a:innerShdw blurRad="1270000" dir="21540000">
              <a:schemeClr val="bg1"/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C55C5-8C01-FE4E-9EB6-E394BBECB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51" y="4221454"/>
            <a:ext cx="6224752" cy="5712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Group 4:  Spelling Test Practice (Alexa Skill)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2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14E0F1-0812-CE49-A8F3-A93931E04A6E}"/>
              </a:ext>
            </a:extLst>
          </p:cNvPr>
          <p:cNvSpPr/>
          <p:nvPr/>
        </p:nvSpPr>
        <p:spPr>
          <a:xfrm>
            <a:off x="2335002" y="986135"/>
            <a:ext cx="7521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 of this project.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7EF8A-6833-4648-9AF2-3FA0B409069E}"/>
              </a:ext>
            </a:extLst>
          </p:cNvPr>
          <p:cNvSpPr txBox="1"/>
          <p:nvPr/>
        </p:nvSpPr>
        <p:spPr>
          <a:xfrm>
            <a:off x="1469571" y="2895600"/>
            <a:ext cx="94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an application that will help pupils practice their spellings for the week without their parents assistance.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DC812AE-1BE2-6546-823E-F380001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633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96C7-E171-F94F-86F5-CA60C67EE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Autofit/>
          </a:bodyPr>
          <a:lstStyle/>
          <a:p>
            <a:r>
              <a:rPr lang="en-GB" sz="4000" b="1" u="sng" dirty="0"/>
              <a:t>non-technical skills learned during the project</a:t>
            </a:r>
            <a:endParaRPr lang="en-US" sz="40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84A6F-810F-864A-A92B-EE7ED8B27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28501"/>
            <a:ext cx="9448800" cy="685800"/>
          </a:xfrm>
        </p:spPr>
        <p:txBody>
          <a:bodyPr/>
          <a:lstStyle/>
          <a:p>
            <a:r>
              <a:rPr lang="en-US" u="sng" dirty="0"/>
              <a:t>Software Engineering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938033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4790-3512-45DF-A6EA-E6E8F756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228" y="639315"/>
            <a:ext cx="8610600" cy="1293028"/>
          </a:xfrm>
        </p:spPr>
        <p:txBody>
          <a:bodyPr/>
          <a:lstStyle/>
          <a:p>
            <a:r>
              <a:rPr lang="en-US" b="1" u="sng" dirty="0"/>
              <a:t>What are non-technical skills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450-D5DC-4319-9054-6121DDA0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E101A"/>
                </a:solidFill>
                <a:effectLst/>
              </a:rPr>
              <a:t>In this case, it would be skills that are not related to coding.</a:t>
            </a:r>
            <a:endParaRPr lang="en-GB" dirty="0"/>
          </a:p>
          <a:p>
            <a:r>
              <a:rPr lang="en-GB" dirty="0">
                <a:solidFill>
                  <a:srgbClr val="0E101A"/>
                </a:solidFill>
                <a:effectLst/>
              </a:rPr>
              <a:t>Skills include teamwork, communication, organization and problem-solving.</a:t>
            </a:r>
          </a:p>
          <a:p>
            <a:endParaRPr lang="en-GB" dirty="0">
              <a:solidFill>
                <a:srgbClr val="0E101A"/>
              </a:solidFill>
            </a:endParaRPr>
          </a:p>
          <a:p>
            <a:pPr marL="0" indent="0">
              <a:buNone/>
            </a:pPr>
            <a:r>
              <a:rPr lang="en-GB" u="sng" dirty="0">
                <a:solidFill>
                  <a:srgbClr val="0E101A"/>
                </a:solidFill>
                <a:effectLst/>
              </a:rPr>
              <a:t>Soft skills learnt whilst undertaking the project:</a:t>
            </a:r>
            <a:endParaRPr lang="en-GB" dirty="0">
              <a:solidFill>
                <a:srgbClr val="0E101A"/>
              </a:solidFill>
              <a:effectLst/>
            </a:endParaRPr>
          </a:p>
          <a:p>
            <a:r>
              <a:rPr lang="en-GB" dirty="0">
                <a:solidFill>
                  <a:srgbClr val="0E101A"/>
                </a:solidFill>
                <a:effectLst/>
              </a:rPr>
              <a:t>Teamwork – </a:t>
            </a:r>
            <a:r>
              <a:rPr lang="en-GB" b="1" dirty="0">
                <a:solidFill>
                  <a:srgbClr val="0070C0"/>
                </a:solidFill>
                <a:effectLst/>
              </a:rPr>
              <a:t>helping other team members</a:t>
            </a:r>
            <a:r>
              <a:rPr lang="en-GB" dirty="0">
                <a:solidFill>
                  <a:srgbClr val="0E101A"/>
                </a:solidFill>
                <a:effectLst/>
              </a:rPr>
              <a:t>. For instance, I showed a teammate how to use GitLab, i.e. push and pull commands.</a:t>
            </a:r>
          </a:p>
          <a:p>
            <a:r>
              <a:rPr lang="en-GB" dirty="0">
                <a:solidFill>
                  <a:srgbClr val="0E101A"/>
                </a:solidFill>
                <a:effectLst/>
              </a:rPr>
              <a:t>Communication – </a:t>
            </a:r>
            <a:r>
              <a:rPr lang="en-GB" b="1" dirty="0">
                <a:solidFill>
                  <a:srgbClr val="0070C0"/>
                </a:solidFill>
                <a:effectLst/>
              </a:rPr>
              <a:t>Discord was used as a source of communication</a:t>
            </a:r>
            <a:r>
              <a:rPr lang="en-GB" dirty="0">
                <a:solidFill>
                  <a:srgbClr val="0E101A"/>
                </a:solidFill>
                <a:effectLst/>
              </a:rPr>
              <a:t>. As a group, we created different channels.</a:t>
            </a:r>
          </a:p>
          <a:p>
            <a:r>
              <a:rPr lang="en-GB" dirty="0">
                <a:solidFill>
                  <a:srgbClr val="0E101A"/>
                </a:solidFill>
                <a:effectLst/>
              </a:rPr>
              <a:t>Organization – </a:t>
            </a:r>
            <a:r>
              <a:rPr lang="en-GB" b="1" dirty="0">
                <a:solidFill>
                  <a:srgbClr val="0070C0"/>
                </a:solidFill>
                <a:effectLst/>
              </a:rPr>
              <a:t>Gitlab was be useful when tracking </a:t>
            </a:r>
            <a:r>
              <a:rPr lang="en-GB" dirty="0">
                <a:solidFill>
                  <a:srgbClr val="0E101A"/>
                </a:solidFill>
                <a:effectLst/>
              </a:rPr>
              <a:t>work especially changes made to any documents.</a:t>
            </a:r>
          </a:p>
          <a:p>
            <a:r>
              <a:rPr lang="en-GB" dirty="0">
                <a:solidFill>
                  <a:srgbClr val="0E101A"/>
                </a:solidFill>
                <a:effectLst/>
              </a:rPr>
              <a:t>Problem-Solving – </a:t>
            </a:r>
            <a:r>
              <a:rPr lang="en-GB" b="1" dirty="0">
                <a:solidFill>
                  <a:srgbClr val="0070C0"/>
                </a:solidFill>
                <a:effectLst/>
              </a:rPr>
              <a:t>Files in the GitLab repository</a:t>
            </a:r>
            <a:r>
              <a:rPr lang="en-GB" dirty="0">
                <a:solidFill>
                  <a:srgbClr val="0E101A"/>
                </a:solidFill>
                <a:effectLst/>
              </a:rPr>
              <a:t> had been corrupted. Thus, we had to revert everything to the previous commit. </a:t>
            </a:r>
          </a:p>
          <a:p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38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E7E7EF-A917-8342-8635-D245F4C5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03" y="1560787"/>
            <a:ext cx="7514433" cy="493460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1EBE35-373E-B94C-A7F0-BD56F6F0E9CC}"/>
              </a:ext>
            </a:extLst>
          </p:cNvPr>
          <p:cNvSpPr/>
          <p:nvPr/>
        </p:nvSpPr>
        <p:spPr>
          <a:xfrm>
            <a:off x="2334964" y="3090042"/>
            <a:ext cx="1301615" cy="1282262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B29E470-523C-F34B-BC4D-66BFAAB99015}"/>
              </a:ext>
            </a:extLst>
          </p:cNvPr>
          <p:cNvSpPr/>
          <p:nvPr/>
        </p:nvSpPr>
        <p:spPr>
          <a:xfrm>
            <a:off x="189187" y="2480441"/>
            <a:ext cx="1899889" cy="756745"/>
          </a:xfrm>
          <a:prstGeom prst="wedgeRoundRectCallout">
            <a:avLst>
              <a:gd name="adj1" fmla="val 63986"/>
              <a:gd name="adj2" fmla="val 5453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had different channels for different tasks.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6163E4-33AB-124A-9EE6-23731C052A53}"/>
              </a:ext>
            </a:extLst>
          </p:cNvPr>
          <p:cNvSpPr/>
          <p:nvPr/>
        </p:nvSpPr>
        <p:spPr>
          <a:xfrm>
            <a:off x="2334964" y="4445877"/>
            <a:ext cx="1301615" cy="557047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851A0482-CC04-DF4A-B855-E2664FE5104C}"/>
              </a:ext>
            </a:extLst>
          </p:cNvPr>
          <p:cNvSpPr/>
          <p:nvPr/>
        </p:nvSpPr>
        <p:spPr>
          <a:xfrm>
            <a:off x="94593" y="5002924"/>
            <a:ext cx="2089075" cy="1103586"/>
          </a:xfrm>
          <a:prstGeom prst="wedgeRoundRectCallout">
            <a:avLst>
              <a:gd name="adj1" fmla="val 57799"/>
              <a:gd name="adj2" fmla="val -7864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communicate via the voice channels, i.e. for daily stand-up meeting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A57159-E731-A142-99DD-21E668904112}"/>
              </a:ext>
            </a:extLst>
          </p:cNvPr>
          <p:cNvSpPr/>
          <p:nvPr/>
        </p:nvSpPr>
        <p:spPr>
          <a:xfrm>
            <a:off x="10008332" y="2822026"/>
            <a:ext cx="1899889" cy="756745"/>
          </a:xfrm>
          <a:prstGeom prst="wedgeRoundRectCallout">
            <a:avLst>
              <a:gd name="adj1" fmla="val -63805"/>
              <a:gd name="adj2" fmla="val 87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had different channels for different tasks.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2F8B3E-2D27-A942-A6E5-F42DACCBBD44}"/>
              </a:ext>
            </a:extLst>
          </p:cNvPr>
          <p:cNvSpPr/>
          <p:nvPr/>
        </p:nvSpPr>
        <p:spPr>
          <a:xfrm>
            <a:off x="8555422" y="1902372"/>
            <a:ext cx="1166648" cy="1839309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942C87F-9887-0F40-9FC8-BA16E5A8DB52}"/>
              </a:ext>
            </a:extLst>
          </p:cNvPr>
          <p:cNvSpPr/>
          <p:nvPr/>
        </p:nvSpPr>
        <p:spPr>
          <a:xfrm>
            <a:off x="3710152" y="1576552"/>
            <a:ext cx="4693974" cy="4845269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112440A-8EB4-884D-8755-14439D025038}"/>
              </a:ext>
            </a:extLst>
          </p:cNvPr>
          <p:cNvSpPr/>
          <p:nvPr/>
        </p:nvSpPr>
        <p:spPr>
          <a:xfrm>
            <a:off x="10102924" y="4737536"/>
            <a:ext cx="1899889" cy="756745"/>
          </a:xfrm>
          <a:prstGeom prst="wedgeRoundRectCallout">
            <a:avLst>
              <a:gd name="adj1" fmla="val -137381"/>
              <a:gd name="adj2" fmla="val 36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and receive messages, pictures and files.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5AD48E2-8F27-5E42-8BA8-0A4D8FD4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152" y="254095"/>
            <a:ext cx="8610600" cy="1293028"/>
          </a:xfrm>
        </p:spPr>
        <p:txBody>
          <a:bodyPr/>
          <a:lstStyle/>
          <a:p>
            <a:pPr algn="ctr"/>
            <a:r>
              <a:rPr lang="en-US" b="1" u="sng" dirty="0"/>
              <a:t>Communication via discord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A49C14F-611F-D144-9B7A-EC7AD04822D6}"/>
              </a:ext>
            </a:extLst>
          </p:cNvPr>
          <p:cNvSpPr/>
          <p:nvPr/>
        </p:nvSpPr>
        <p:spPr>
          <a:xfrm>
            <a:off x="8309534" y="1560787"/>
            <a:ext cx="1547502" cy="268014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8BAD596-AE00-7D4F-A59F-215F61CE1C51}"/>
              </a:ext>
            </a:extLst>
          </p:cNvPr>
          <p:cNvSpPr/>
          <p:nvPr/>
        </p:nvSpPr>
        <p:spPr>
          <a:xfrm>
            <a:off x="10052720" y="1576551"/>
            <a:ext cx="2089076" cy="756745"/>
          </a:xfrm>
          <a:prstGeom prst="wedgeRoundRectCallout">
            <a:avLst>
              <a:gd name="adj1" fmla="val -58221"/>
              <a:gd name="adj2" fmla="val -2563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 search bar which filter old, new and relevant searches.</a:t>
            </a:r>
          </a:p>
        </p:txBody>
      </p:sp>
    </p:spTree>
    <p:extLst>
      <p:ext uri="{BB962C8B-B14F-4D97-AF65-F5344CB8AC3E}">
        <p14:creationId xmlns:p14="http://schemas.microsoft.com/office/powerpoint/2010/main" val="389590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4DF12F-C69C-0B47-9C6A-1E442357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04" y="1591468"/>
            <a:ext cx="7756752" cy="442781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5AD48E2-8F27-5E42-8BA8-0A4D8FD4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503" y="353676"/>
            <a:ext cx="6976776" cy="1293028"/>
          </a:xfrm>
        </p:spPr>
        <p:txBody>
          <a:bodyPr/>
          <a:lstStyle/>
          <a:p>
            <a:pPr algn="ctr"/>
            <a:r>
              <a:rPr lang="en-US" b="1" u="sng" dirty="0"/>
              <a:t>Gitlab for tracking the project (1)</a:t>
            </a: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8BAD596-AE00-7D4F-A59F-215F61CE1C51}"/>
              </a:ext>
            </a:extLst>
          </p:cNvPr>
          <p:cNvSpPr/>
          <p:nvPr/>
        </p:nvSpPr>
        <p:spPr>
          <a:xfrm>
            <a:off x="10029073" y="2105265"/>
            <a:ext cx="2089076" cy="982713"/>
          </a:xfrm>
          <a:prstGeom prst="wedgeRoundRectCallout">
            <a:avLst>
              <a:gd name="adj1" fmla="val -97411"/>
              <a:gd name="adj2" fmla="val 961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Gitlab allows a user to see when a repository was last edited.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658B53-7D8F-064A-B8D2-CC6DBEA39388}"/>
              </a:ext>
            </a:extLst>
          </p:cNvPr>
          <p:cNvSpPr/>
          <p:nvPr/>
        </p:nvSpPr>
        <p:spPr>
          <a:xfrm>
            <a:off x="4375475" y="2785870"/>
            <a:ext cx="1254056" cy="2178269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7342EB-776E-C147-BC24-E7635B0AB8C1}"/>
              </a:ext>
            </a:extLst>
          </p:cNvPr>
          <p:cNvSpPr/>
          <p:nvPr/>
        </p:nvSpPr>
        <p:spPr>
          <a:xfrm>
            <a:off x="5876614" y="2785869"/>
            <a:ext cx="1730305" cy="2178269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EBAC7B-E3B3-2E43-9550-9D8D0DE15B67}"/>
              </a:ext>
            </a:extLst>
          </p:cNvPr>
          <p:cNvSpPr/>
          <p:nvPr/>
        </p:nvSpPr>
        <p:spPr>
          <a:xfrm>
            <a:off x="8281291" y="2785868"/>
            <a:ext cx="765810" cy="2178269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ACEC84E-6221-444A-A40A-6C97CA2C1CE0}"/>
              </a:ext>
            </a:extLst>
          </p:cNvPr>
          <p:cNvSpPr/>
          <p:nvPr/>
        </p:nvSpPr>
        <p:spPr>
          <a:xfrm>
            <a:off x="2303604" y="2318294"/>
            <a:ext cx="1058616" cy="1556708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21">
            <a:extLst>
              <a:ext uri="{FF2B5EF4-FFF2-40B4-BE49-F238E27FC236}">
                <a16:creationId xmlns:a16="http://schemas.microsoft.com/office/drawing/2014/main" id="{39DA29F5-DB5A-4A92-8D29-F9250377D713}"/>
              </a:ext>
            </a:extLst>
          </p:cNvPr>
          <p:cNvSpPr/>
          <p:nvPr/>
        </p:nvSpPr>
        <p:spPr>
          <a:xfrm>
            <a:off x="9383416" y="5162825"/>
            <a:ext cx="2510834" cy="1654504"/>
          </a:xfrm>
          <a:prstGeom prst="wedgeRoundRectCallout">
            <a:avLst>
              <a:gd name="adj1" fmla="val -121556"/>
              <a:gd name="adj2" fmla="val -7281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Gitlab allows a user to have a message when a file was last updated. This allows other users to have an indication as to what edit has been made.</a:t>
            </a:r>
          </a:p>
        </p:txBody>
      </p:sp>
      <p:sp>
        <p:nvSpPr>
          <p:cNvPr id="10" name="Rounded Rectangular Callout 21">
            <a:extLst>
              <a:ext uri="{FF2B5EF4-FFF2-40B4-BE49-F238E27FC236}">
                <a16:creationId xmlns:a16="http://schemas.microsoft.com/office/drawing/2014/main" id="{CF552726-2191-4F87-93E3-2A2D36AC7CC5}"/>
              </a:ext>
            </a:extLst>
          </p:cNvPr>
          <p:cNvSpPr/>
          <p:nvPr/>
        </p:nvSpPr>
        <p:spPr>
          <a:xfrm>
            <a:off x="43215" y="1761177"/>
            <a:ext cx="2167590" cy="1022777"/>
          </a:xfrm>
          <a:prstGeom prst="wedgeRoundRectCallout">
            <a:avLst>
              <a:gd name="adj1" fmla="val 54259"/>
              <a:gd name="adj2" fmla="val 7125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GitLab allows a user to access various information regarding the project files.</a:t>
            </a:r>
          </a:p>
        </p:txBody>
      </p:sp>
      <p:sp>
        <p:nvSpPr>
          <p:cNvPr id="11" name="Rounded Rectangular Callout 21">
            <a:extLst>
              <a:ext uri="{FF2B5EF4-FFF2-40B4-BE49-F238E27FC236}">
                <a16:creationId xmlns:a16="http://schemas.microsoft.com/office/drawing/2014/main" id="{5A668D8C-D24C-4D99-B3CD-4C070FB2ACF5}"/>
              </a:ext>
            </a:extLst>
          </p:cNvPr>
          <p:cNvSpPr/>
          <p:nvPr/>
        </p:nvSpPr>
        <p:spPr>
          <a:xfrm>
            <a:off x="111888" y="3875002"/>
            <a:ext cx="1980298" cy="686365"/>
          </a:xfrm>
          <a:prstGeom prst="wedgeRoundRectCallout">
            <a:avLst>
              <a:gd name="adj1" fmla="val 163281"/>
              <a:gd name="adj2" fmla="val -282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GitLab shows the repository.</a:t>
            </a:r>
          </a:p>
        </p:txBody>
      </p:sp>
      <p:sp>
        <p:nvSpPr>
          <p:cNvPr id="12" name="Rounded Rectangle 24">
            <a:extLst>
              <a:ext uri="{FF2B5EF4-FFF2-40B4-BE49-F238E27FC236}">
                <a16:creationId xmlns:a16="http://schemas.microsoft.com/office/drawing/2014/main" id="{716CBA36-4FD6-474E-9AAF-552FF974D433}"/>
              </a:ext>
            </a:extLst>
          </p:cNvPr>
          <p:cNvSpPr/>
          <p:nvPr/>
        </p:nvSpPr>
        <p:spPr>
          <a:xfrm>
            <a:off x="4473195" y="5281869"/>
            <a:ext cx="2222320" cy="785641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ular Callout 21">
            <a:extLst>
              <a:ext uri="{FF2B5EF4-FFF2-40B4-BE49-F238E27FC236}">
                <a16:creationId xmlns:a16="http://schemas.microsoft.com/office/drawing/2014/main" id="{FBD92404-3167-4B5D-9293-8EB2F6C45AED}"/>
              </a:ext>
            </a:extLst>
          </p:cNvPr>
          <p:cNvSpPr/>
          <p:nvPr/>
        </p:nvSpPr>
        <p:spPr>
          <a:xfrm>
            <a:off x="33374" y="5471205"/>
            <a:ext cx="2222320" cy="1022777"/>
          </a:xfrm>
          <a:prstGeom prst="wedgeRoundRectCallout">
            <a:avLst>
              <a:gd name="adj1" fmla="val 148858"/>
              <a:gd name="adj2" fmla="val -3019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 mini project description can be set up when first creating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7682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C016DF-51A3-2D45-8CC0-01EF17B4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15" y="1663445"/>
            <a:ext cx="8209568" cy="468629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5AD48E2-8F27-5E42-8BA8-0A4D8FD4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147" y="298052"/>
            <a:ext cx="8610600" cy="1293028"/>
          </a:xfrm>
        </p:spPr>
        <p:txBody>
          <a:bodyPr/>
          <a:lstStyle/>
          <a:p>
            <a:pPr algn="ctr"/>
            <a:r>
              <a:rPr lang="en-US" b="1" u="sng"/>
              <a:t>Gitlab for tracking the project (2)</a:t>
            </a:r>
            <a:endParaRPr lang="en-US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8BAD596-AE00-7D4F-A59F-215F61CE1C51}"/>
              </a:ext>
            </a:extLst>
          </p:cNvPr>
          <p:cNvSpPr/>
          <p:nvPr/>
        </p:nvSpPr>
        <p:spPr>
          <a:xfrm>
            <a:off x="36399" y="5422605"/>
            <a:ext cx="1895291" cy="927135"/>
          </a:xfrm>
          <a:prstGeom prst="wedgeRoundRectCallout">
            <a:avLst>
              <a:gd name="adj1" fmla="val 219707"/>
              <a:gd name="adj2" fmla="val -5842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Sections can be made to track a user story/issue.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9346D0-3DDA-9C46-9AE8-041AEECE9CCE}"/>
              </a:ext>
            </a:extLst>
          </p:cNvPr>
          <p:cNvSpPr/>
          <p:nvPr/>
        </p:nvSpPr>
        <p:spPr>
          <a:xfrm>
            <a:off x="1991215" y="2470456"/>
            <a:ext cx="900575" cy="1152854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61073B-3C14-C247-A0D4-01E75D03F1B8}"/>
              </a:ext>
            </a:extLst>
          </p:cNvPr>
          <p:cNvSpPr/>
          <p:nvPr/>
        </p:nvSpPr>
        <p:spPr>
          <a:xfrm>
            <a:off x="2961720" y="2441552"/>
            <a:ext cx="6890940" cy="3908188"/>
          </a:xfrm>
          <a:prstGeom prst="roundRect">
            <a:avLst>
              <a:gd name="adj" fmla="val 5795"/>
            </a:avLst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DB634D-CCEA-8244-B059-A45B2897EECB}"/>
              </a:ext>
            </a:extLst>
          </p:cNvPr>
          <p:cNvSpPr/>
          <p:nvPr/>
        </p:nvSpPr>
        <p:spPr>
          <a:xfrm>
            <a:off x="8160617" y="2732557"/>
            <a:ext cx="1600603" cy="1566173"/>
          </a:xfrm>
          <a:prstGeom prst="roundRect">
            <a:avLst>
              <a:gd name="adj" fmla="val 7336"/>
            </a:avLst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707DEBE-E547-7C4A-92A8-773A7EA2A482}"/>
              </a:ext>
            </a:extLst>
          </p:cNvPr>
          <p:cNvSpPr/>
          <p:nvPr/>
        </p:nvSpPr>
        <p:spPr>
          <a:xfrm>
            <a:off x="9922590" y="4217242"/>
            <a:ext cx="2173486" cy="1488190"/>
          </a:xfrm>
          <a:prstGeom prst="wedgeRoundRectCallout">
            <a:avLst>
              <a:gd name="adj1" fmla="val -57040"/>
              <a:gd name="adj2" fmla="val -9874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User stories can be made in the form of issues, where tags can be assigned for additional information/tracking.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7F8C6F7-F321-9D41-A89D-CDE7E6088CA7}"/>
              </a:ext>
            </a:extLst>
          </p:cNvPr>
          <p:cNvSpPr/>
          <p:nvPr/>
        </p:nvSpPr>
        <p:spPr>
          <a:xfrm>
            <a:off x="95924" y="3623310"/>
            <a:ext cx="1740952" cy="1517628"/>
          </a:xfrm>
          <a:prstGeom prst="wedgeRoundRectCallout">
            <a:avLst>
              <a:gd name="adj1" fmla="val 58199"/>
              <a:gd name="adj2" fmla="val -8873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GitLab allows a user to track the project similar to that of a Gantt chart.</a:t>
            </a:r>
          </a:p>
        </p:txBody>
      </p:sp>
    </p:spTree>
    <p:extLst>
      <p:ext uri="{BB962C8B-B14F-4D97-AF65-F5344CB8AC3E}">
        <p14:creationId xmlns:p14="http://schemas.microsoft.com/office/powerpoint/2010/main" val="250455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12C-7C8A-0441-8754-D7847E2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697" y="562354"/>
            <a:ext cx="8610600" cy="1293028"/>
          </a:xfrm>
        </p:spPr>
        <p:txBody>
          <a:bodyPr/>
          <a:lstStyle/>
          <a:p>
            <a:pPr algn="ctr"/>
            <a:r>
              <a:rPr lang="en-US" b="1" u="sng" dirty="0"/>
              <a:t>Non-technical skills (in-depth)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64FE-AD54-B340-BCFE-9BB760AD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008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•Non-technical skills include task managing, task working, situation awareness and decision making.</a:t>
            </a:r>
          </a:p>
          <a:p>
            <a:pPr marL="0" indent="0">
              <a:buNone/>
            </a:pPr>
            <a:r>
              <a:rPr lang="en-GB" dirty="0"/>
              <a:t>•Task managing – this was shown by </a:t>
            </a:r>
            <a:r>
              <a:rPr lang="en-GB" b="1" dirty="0">
                <a:solidFill>
                  <a:srgbClr val="0070C0"/>
                </a:solidFill>
              </a:rPr>
              <a:t>planning and preparing for client meetings</a:t>
            </a:r>
            <a:r>
              <a:rPr lang="en-GB" dirty="0"/>
              <a:t>, i.e. preparing presentation slides before a meeting.</a:t>
            </a:r>
          </a:p>
          <a:p>
            <a:pPr marL="0" indent="0">
              <a:buNone/>
            </a:pPr>
            <a:r>
              <a:rPr lang="en-GB" dirty="0"/>
              <a:t>•Task working – The </a:t>
            </a:r>
            <a:r>
              <a:rPr lang="en-GB" b="1" dirty="0">
                <a:solidFill>
                  <a:srgbClr val="0070C0"/>
                </a:solidFill>
              </a:rPr>
              <a:t>scrum master would coordinate tasks accordingly</a:t>
            </a:r>
            <a:r>
              <a:rPr lang="en-GB" dirty="0"/>
              <a:t>, i.e. two members may be assigned to one user story, such as setting a spelling list.</a:t>
            </a:r>
          </a:p>
          <a:p>
            <a:pPr marL="0" indent="0">
              <a:buNone/>
            </a:pPr>
            <a:r>
              <a:rPr lang="en-GB" dirty="0"/>
              <a:t>•Situation awareness – I </a:t>
            </a:r>
            <a:r>
              <a:rPr lang="en-GB" b="1" dirty="0">
                <a:solidFill>
                  <a:srgbClr val="0070C0"/>
                </a:solidFill>
              </a:rPr>
              <a:t>displayed awareness via deadlines</a:t>
            </a:r>
            <a:r>
              <a:rPr lang="en-GB" dirty="0"/>
              <a:t>, i.e. we would be aware of an upcoming deadline and would ensure the user stories are completed in time before that deadline.</a:t>
            </a:r>
          </a:p>
          <a:p>
            <a:pPr marL="0" indent="0">
              <a:buNone/>
            </a:pPr>
            <a:r>
              <a:rPr lang="en-GB" dirty="0"/>
              <a:t>•Decision making – The </a:t>
            </a:r>
            <a:r>
              <a:rPr lang="en-GB" b="1" dirty="0">
                <a:solidFill>
                  <a:srgbClr val="0070C0"/>
                </a:solidFill>
              </a:rPr>
              <a:t>scrum master would undertake the decision making for most of the tasks</a:t>
            </a:r>
            <a:r>
              <a:rPr lang="en-GB" dirty="0"/>
              <a:t>. For instance, the scrum master would hold a meeting and set the scrum board for the upcoming week(s).</a:t>
            </a:r>
          </a:p>
          <a:p>
            <a:pPr marL="0" indent="0">
              <a:buNone/>
            </a:pPr>
            <a:r>
              <a:rPr lang="en-GB" dirty="0"/>
              <a:t>•</a:t>
            </a:r>
            <a:r>
              <a:rPr lang="en-GB" b="1" dirty="0">
                <a:solidFill>
                  <a:srgbClr val="0070C0"/>
                </a:solidFill>
              </a:rPr>
              <a:t>Undertaking a project during a pandemic had its difficulties</a:t>
            </a:r>
            <a:r>
              <a:rPr lang="en-GB" dirty="0"/>
              <a:t>. Nonetheless, the skills learned remotely can be vital for the feature. I believe undertaking jobs remotely will be a common theme now. Thus, the skills learned will most definitely be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3074" name="Picture 2" descr="Non-Technical Skills in Healthcare">
            <a:extLst>
              <a:ext uri="{FF2B5EF4-FFF2-40B4-BE49-F238E27FC236}">
                <a16:creationId xmlns:a16="http://schemas.microsoft.com/office/drawing/2014/main" id="{2F36B1CD-BA0A-9445-8665-933529D95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21000" r="14306" b="3833"/>
          <a:stretch/>
        </p:blipFill>
        <p:spPr bwMode="auto">
          <a:xfrm>
            <a:off x="745237" y="1490590"/>
            <a:ext cx="3909058" cy="29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725D22-3874-B442-9045-57D47353355E}"/>
              </a:ext>
            </a:extLst>
          </p:cNvPr>
          <p:cNvSpPr txBox="1">
            <a:spLocks/>
          </p:cNvSpPr>
          <p:nvPr/>
        </p:nvSpPr>
        <p:spPr>
          <a:xfrm>
            <a:off x="966270" y="208670"/>
            <a:ext cx="10259460" cy="635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/>
              <a:t>Non-technical skills - Conclusion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1D824D-7D3A-1742-8932-EA60C77D5C9C}"/>
              </a:ext>
            </a:extLst>
          </p:cNvPr>
          <p:cNvSpPr txBox="1">
            <a:spLocks/>
          </p:cNvSpPr>
          <p:nvPr/>
        </p:nvSpPr>
        <p:spPr>
          <a:xfrm>
            <a:off x="4904697" y="1227550"/>
            <a:ext cx="7036899" cy="3541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•The non-technical skills learnt from this project can be </a:t>
            </a:r>
            <a:r>
              <a:rPr lang="en-GB" b="1" dirty="0">
                <a:solidFill>
                  <a:srgbClr val="0070C0"/>
                </a:solidFill>
              </a:rPr>
              <a:t>applied in the industry</a:t>
            </a:r>
            <a:r>
              <a:rPr lang="en-GB" dirty="0"/>
              <a:t>.</a:t>
            </a:r>
          </a:p>
          <a:p>
            <a:r>
              <a:rPr lang="en-GB" dirty="0"/>
              <a:t>•When undertaking a </a:t>
            </a:r>
            <a:r>
              <a:rPr lang="en-GB" b="1" dirty="0">
                <a:solidFill>
                  <a:srgbClr val="0070C0"/>
                </a:solidFill>
              </a:rPr>
              <a:t>job interview</a:t>
            </a:r>
            <a:r>
              <a:rPr lang="en-GB" dirty="0"/>
              <a:t> in the future, the skills learned during this project can be used as examples.</a:t>
            </a:r>
          </a:p>
          <a:p>
            <a:r>
              <a:rPr lang="en-GB" dirty="0"/>
              <a:t>•The </a:t>
            </a:r>
            <a:r>
              <a:rPr lang="en-GB" b="1" dirty="0">
                <a:solidFill>
                  <a:srgbClr val="0070C0"/>
                </a:solidFill>
              </a:rPr>
              <a:t>skills learned can be applied to any industry</a:t>
            </a:r>
            <a:r>
              <a:rPr lang="en-GB" dirty="0"/>
              <a:t>, not just Computer-based industries.</a:t>
            </a:r>
          </a:p>
          <a:p>
            <a:r>
              <a:rPr lang="en-GB" dirty="0"/>
              <a:t>•Most importantly, I learned to work effectively with my teammates, such as talking in meetings despite not being camera confident and undertaking the project remotely.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8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3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A7553-A9F0-2B45-8B84-F5B4D2FAF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105525" cy="2387600"/>
          </a:xfrm>
        </p:spPr>
        <p:txBody>
          <a:bodyPr>
            <a:normAutofit/>
          </a:bodyPr>
          <a:lstStyle/>
          <a:p>
            <a:pPr algn="l"/>
            <a:r>
              <a:rPr lang="en-GB" sz="3800" dirty="0">
                <a:solidFill>
                  <a:srgbClr val="FFFFFF"/>
                </a:solidFill>
              </a:rPr>
              <a:t>Communication with my group throughout the project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One in a crowd">
            <a:extLst>
              <a:ext uri="{FF2B5EF4-FFF2-40B4-BE49-F238E27FC236}">
                <a16:creationId xmlns:a16="http://schemas.microsoft.com/office/drawing/2014/main" id="{78C02F1E-82B6-415A-A739-25BE8F45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7393" r="19203"/>
          <a:stretch/>
        </p:blipFill>
        <p:spPr>
          <a:xfrm>
            <a:off x="7305675" y="-3319"/>
            <a:ext cx="488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26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6443-F317-8B4D-BA1B-E48856F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communicate mainly?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D096D-C8AA-374B-9264-45823E1C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5355"/>
            <a:ext cx="10515600" cy="2501608"/>
          </a:xfrm>
        </p:spPr>
        <p:txBody>
          <a:bodyPr/>
          <a:lstStyle/>
          <a:p>
            <a:r>
              <a:rPr lang="en-US" dirty="0"/>
              <a:t>Quick responses</a:t>
            </a:r>
          </a:p>
          <a:p>
            <a:r>
              <a:rPr lang="en-US" dirty="0"/>
              <a:t>Easily accessed</a:t>
            </a:r>
          </a:p>
          <a:p>
            <a:r>
              <a:rPr lang="en-US" dirty="0"/>
              <a:t>Group experienced</a:t>
            </a:r>
          </a:p>
          <a:p>
            <a:r>
              <a:rPr lang="en-US" dirty="0"/>
              <a:t>Beneficial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88671E-DBA1-0E4C-95B3-2E5C5D84FA51}"/>
              </a:ext>
            </a:extLst>
          </p:cNvPr>
          <p:cNvSpPr/>
          <p:nvPr/>
        </p:nvSpPr>
        <p:spPr>
          <a:xfrm>
            <a:off x="1163280" y="2036872"/>
            <a:ext cx="10093605" cy="16702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Speech with solid fill">
            <a:extLst>
              <a:ext uri="{FF2B5EF4-FFF2-40B4-BE49-F238E27FC236}">
                <a16:creationId xmlns:a16="http://schemas.microsoft.com/office/drawing/2014/main" id="{0FD30BD6-A5B8-1A41-812B-A3080AB9E268}"/>
              </a:ext>
            </a:extLst>
          </p:cNvPr>
          <p:cNvSpPr/>
          <p:nvPr/>
        </p:nvSpPr>
        <p:spPr>
          <a:xfrm>
            <a:off x="1626465" y="2434182"/>
            <a:ext cx="918614" cy="91861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D0E32-3961-BD45-85A8-1DC8386F6C63}"/>
              </a:ext>
            </a:extLst>
          </p:cNvPr>
          <p:cNvGrpSpPr/>
          <p:nvPr/>
        </p:nvGrpSpPr>
        <p:grpSpPr>
          <a:xfrm>
            <a:off x="2545079" y="2063651"/>
            <a:ext cx="5867575" cy="1769080"/>
            <a:chOff x="890662" y="-32354"/>
            <a:chExt cx="5867575" cy="1769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DB7C10-70E6-264B-85DA-A29A132666BC}"/>
                </a:ext>
              </a:extLst>
            </p:cNvPr>
            <p:cNvSpPr/>
            <p:nvPr/>
          </p:nvSpPr>
          <p:spPr>
            <a:xfrm>
              <a:off x="1627234" y="66518"/>
              <a:ext cx="5131003" cy="16702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26E6E1-2074-4B43-92DF-D19C71E11E25}"/>
                </a:ext>
              </a:extLst>
            </p:cNvPr>
            <p:cNvSpPr txBox="1"/>
            <p:nvPr/>
          </p:nvSpPr>
          <p:spPr>
            <a:xfrm>
              <a:off x="890662" y="-32354"/>
              <a:ext cx="5131003" cy="16702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764" tIns="176764" rIns="176764" bIns="176764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Discord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75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828B1-1A13-3F4D-94D1-EF5E36E6B5D4}"/>
              </a:ext>
            </a:extLst>
          </p:cNvPr>
          <p:cNvSpPr/>
          <p:nvPr/>
        </p:nvSpPr>
        <p:spPr>
          <a:xfrm>
            <a:off x="1663472" y="2411037"/>
            <a:ext cx="88650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parents help their </a:t>
            </a:r>
          </a:p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 practice spellings?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B1DC23-D107-304E-9B14-13A1A97B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3468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ame 7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5441-125E-3244-9475-CD606593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3"/>
            <a:ext cx="516255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Did it go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FC462-F691-5344-B2FE-024D0181E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2037"/>
            <a:ext cx="5162550" cy="25146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Yes! -</a:t>
            </a:r>
          </a:p>
          <a:p>
            <a:pPr marL="342900" indent="-342900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0 Misunderstandings</a:t>
            </a:r>
          </a:p>
          <a:p>
            <a:pPr marL="342900" indent="-342900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No clashes</a:t>
            </a:r>
          </a:p>
          <a:p>
            <a:pPr marL="342900" indent="-342900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Very organized</a:t>
            </a:r>
          </a:p>
          <a:p>
            <a:pPr marL="342900" indent="-342900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Consistent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AE4EC7-16FA-4A67-84A0-F079B4BC8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876" y="495300"/>
            <a:ext cx="5229214" cy="587057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umbs Up Smiley Face Emoji - Free vector graphic on Pixabay">
            <a:extLst>
              <a:ext uri="{FF2B5EF4-FFF2-40B4-BE49-F238E27FC236}">
                <a16:creationId xmlns:a16="http://schemas.microsoft.com/office/drawing/2014/main" id="{E4D778FD-B162-9842-AA6C-6DE63869C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r="32474" b="-1"/>
          <a:stretch/>
        </p:blipFill>
        <p:spPr bwMode="auto">
          <a:xfrm>
            <a:off x="6539876" y="488577"/>
            <a:ext cx="5229214" cy="588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829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745BE2A-51FC-4767-8F23-FD32F628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2000">
                <a:srgbClr val="504CE5">
                  <a:alpha val="40000"/>
                </a:srgb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7BB4D-2C61-D04B-BE25-6F4B3C96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10515600" cy="2324101"/>
          </a:xfrm>
        </p:spPr>
        <p:txBody>
          <a:bodyPr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How did we achieve this?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A42FC0-968D-4CA4-905C-7E58584F5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763172"/>
              </p:ext>
            </p:extLst>
          </p:nvPr>
        </p:nvGraphicFramePr>
        <p:xfrm>
          <a:off x="838200" y="3152775"/>
          <a:ext cx="10515600" cy="3024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B8A1466-F839-0B44-B9A7-A5A2085D1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343" y="3666682"/>
            <a:ext cx="931258" cy="9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019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4B10C-23D7-9243-B598-2698F5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3"/>
            <a:ext cx="516255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Feedback!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E4EC7-16FA-4A67-84A0-F079B4BC8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876" y="495300"/>
            <a:ext cx="5229214" cy="587057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C7DC2A1-122E-43C4-B03A-AA9E51A7E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736" r="24247"/>
          <a:stretch/>
        </p:blipFill>
        <p:spPr>
          <a:xfrm>
            <a:off x="6539876" y="488577"/>
            <a:ext cx="5229214" cy="58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004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60755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dirty="0"/>
              <a:t>Software Architecture Decisions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647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Decision 1 – Using Python</a:t>
            </a: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b="1" dirty="0"/>
              <a:t>Advantages:</a:t>
            </a:r>
          </a:p>
          <a:p>
            <a:pPr indent="-457200">
              <a:spcBef>
                <a:spcPts val="0"/>
              </a:spcBef>
              <a:buSzPts val="2800"/>
            </a:pPr>
            <a:r>
              <a:rPr lang="en-GB" dirty="0"/>
              <a:t>More Team Experience</a:t>
            </a:r>
          </a:p>
          <a:p>
            <a:pPr indent="-457200">
              <a:spcBef>
                <a:spcPts val="0"/>
              </a:spcBef>
              <a:buSzPts val="2800"/>
            </a:pPr>
            <a:r>
              <a:rPr lang="en-GB" dirty="0"/>
              <a:t>Simple syntax, helps development time</a:t>
            </a:r>
          </a:p>
          <a:p>
            <a:pPr indent="-457200">
              <a:spcBef>
                <a:spcPts val="0"/>
              </a:spcBef>
              <a:buSzPts val="2800"/>
            </a:pPr>
            <a:endParaRPr lang="en-GB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GB" b="1" dirty="0"/>
              <a:t>Alternatives: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C#, Go, Java, Node.js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Java – Complicated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JavaScript – More documentation, tutorials etc</a:t>
            </a: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r="8110"/>
          <a:stretch/>
        </p:blipFill>
        <p:spPr>
          <a:xfrm>
            <a:off x="7389022" y="1825625"/>
            <a:ext cx="4510619" cy="30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F0440-3754-41FD-9DC8-E038B994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50" y="1825625"/>
            <a:ext cx="4558891" cy="39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Decision 2 – </a:t>
            </a:r>
            <a:r>
              <a:rPr lang="en-GB" sz="3900" dirty="0"/>
              <a:t>Not using an SQL or NoSQL database</a:t>
            </a:r>
            <a:endParaRPr sz="3900"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597025"/>
            <a:ext cx="10515600" cy="44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000" dirty="0"/>
              <a:t>We decided to use a Python list to store all of our spellings.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000" b="1" dirty="0"/>
              <a:t>Advantages</a:t>
            </a:r>
          </a:p>
          <a:p>
            <a:pPr indent="-457200">
              <a:buSzPts val="2800"/>
            </a:pPr>
            <a:r>
              <a:rPr lang="en-GB" sz="2000" dirty="0"/>
              <a:t>Faster, easier to implement – allows us to make changes more easily so less time or cost wasted.</a:t>
            </a:r>
          </a:p>
          <a:p>
            <a:pPr indent="-457200">
              <a:buSzPts val="2800"/>
            </a:pPr>
            <a:r>
              <a:rPr lang="en-GB" sz="2000" dirty="0"/>
              <a:t>Allowed us to code the logic behind the application first and do quicker tests on that logic faster.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000" b="1" dirty="0"/>
              <a:t>Disadvantages</a:t>
            </a:r>
          </a:p>
          <a:p>
            <a:pPr indent="-457200">
              <a:buSzPts val="2800"/>
            </a:pPr>
            <a:r>
              <a:rPr lang="en-GB" sz="2000" dirty="0"/>
              <a:t>If the server stops running all the data is lost.</a:t>
            </a:r>
          </a:p>
          <a:p>
            <a:pPr indent="-457200">
              <a:buSzPts val="2800"/>
            </a:pPr>
            <a:r>
              <a:rPr lang="en-GB" sz="2000" dirty="0"/>
              <a:t>If we have multiple users then their data is shared on one account.</a:t>
            </a:r>
          </a:p>
          <a:p>
            <a:pPr indent="-457200">
              <a:buSzPts val="2800"/>
            </a:pPr>
            <a:endParaRPr lang="en-GB" sz="2000" dirty="0"/>
          </a:p>
          <a:p>
            <a:pPr marL="0" indent="0">
              <a:buSzPts val="2800"/>
              <a:buNone/>
            </a:pPr>
            <a:r>
              <a:rPr lang="en-GB" sz="2000" b="1" dirty="0"/>
              <a:t>Alternatives</a:t>
            </a:r>
          </a:p>
          <a:p>
            <a:pPr indent="-457200">
              <a:buSzPts val="2800"/>
            </a:pPr>
            <a:r>
              <a:rPr lang="en-GB" sz="2000" dirty="0"/>
              <a:t>SQL through AWS lambda</a:t>
            </a:r>
          </a:p>
          <a:p>
            <a:pPr indent="-457200">
              <a:buSzPts val="2800"/>
            </a:pPr>
            <a:r>
              <a:rPr lang="en-GB" sz="2000" dirty="0"/>
              <a:t>DynamoDB</a:t>
            </a:r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192" y="1690688"/>
            <a:ext cx="1952625" cy="35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09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Decision 3 – Using Amazon Web Services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b="1" dirty="0"/>
              <a:t>Advantages:</a:t>
            </a:r>
            <a:endParaRPr b="1" dirty="0"/>
          </a:p>
          <a:p>
            <a:pPr indent="-457200">
              <a:buSzPts val="2800"/>
            </a:pPr>
            <a:r>
              <a:rPr lang="en-GB" dirty="0"/>
              <a:t>All inclusive - All the code in one console for all of the team to access. Everyone has access to the server.</a:t>
            </a:r>
            <a:br>
              <a:rPr lang="en-GB" dirty="0"/>
            </a:br>
            <a:r>
              <a:rPr lang="en-GB" dirty="0"/>
              <a:t>Alexa is from amazon so makes integration easier.</a:t>
            </a:r>
            <a:endParaRPr dirty="0"/>
          </a:p>
          <a:p>
            <a:pPr indent="-457200">
              <a:buSzPts val="2800"/>
            </a:pPr>
            <a:r>
              <a:rPr lang="en-GB" dirty="0"/>
              <a:t>Scalable – If we ever needed resources or space we can expand</a:t>
            </a:r>
            <a:endParaRPr dirty="0"/>
          </a:p>
          <a:p>
            <a:pPr indent="-457200">
              <a:buSzPts val="2800"/>
            </a:pPr>
            <a:r>
              <a:rPr lang="en-GB" dirty="0"/>
              <a:t>Free - We can use the services under free tier for one year</a:t>
            </a:r>
          </a:p>
          <a:p>
            <a:pPr marL="0" indent="0">
              <a:buSzPts val="2800"/>
              <a:buNone/>
            </a:pPr>
            <a:r>
              <a:rPr lang="en-GB" b="1" dirty="0"/>
              <a:t>Disadvantages:</a:t>
            </a:r>
            <a:endParaRPr lang="en-GB" dirty="0"/>
          </a:p>
          <a:p>
            <a:pPr indent="-457200">
              <a:buSzPts val="2800"/>
            </a:pPr>
            <a:r>
              <a:rPr lang="en-GB" dirty="0"/>
              <a:t>Price - Free tier is only available for 1 year after that we may be charged for continued use. AWS is expensive.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b="1" dirty="0"/>
              <a:t>Alternatives:</a:t>
            </a:r>
          </a:p>
          <a:p>
            <a:pPr indent="-457200">
              <a:buSzPts val="2800"/>
            </a:pPr>
            <a:r>
              <a:rPr lang="en-GB" dirty="0"/>
              <a:t>Google cloud, Microsoft Azure, host our own server.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56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E6D0C-023B-4B52-9269-C20EAB32F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GB" sz="2000">
                <a:solidFill>
                  <a:srgbClr val="080808"/>
                </a:solidFill>
              </a:rPr>
              <a:t>Mahlon Pope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BBA56-74AA-4FEE-A54B-7D323010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080808"/>
                </a:solidFill>
              </a:rPr>
              <a:t>Social impacts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2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2E484-7BA9-41B6-8E6D-0537F48B6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549C77-1C99-46BB-9682-EBF5B18D8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6A9DBE-437D-4315-B28A-B92343E86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62F61D-5DC3-488F-B9BB-1F1F600A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117348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394F-F09C-4AD6-AF9F-776EAA9C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GB" sz="4000" dirty="0"/>
              <a:t>More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C1FE-6746-4C56-B58A-7F20C1C7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1" y="1676400"/>
            <a:ext cx="5638799" cy="35052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Human beings have a tendency to become tired of repetitive tasks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Adults May seem unenthusiastic to help, discouraging the children from practicing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Application allows students to practice spellings endlessly</a:t>
            </a:r>
          </a:p>
        </p:txBody>
      </p:sp>
    </p:spTree>
    <p:extLst>
      <p:ext uri="{BB962C8B-B14F-4D97-AF65-F5344CB8AC3E}">
        <p14:creationId xmlns:p14="http://schemas.microsoft.com/office/powerpoint/2010/main" val="199899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8" name="Group 22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F9C92-54BB-4C89-A703-9EB07EF4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GB" sz="4000"/>
              <a:t>Improved early literacy in children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89A9-47FC-42AC-A42B-03CA776F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676400"/>
            <a:ext cx="5181599" cy="35052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Endless practice allows for greater results in spelling tests. 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An increased frequency of spelling practice can lead to greater vocabulary 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Greater vocabulary means better communicative skills for children</a:t>
            </a:r>
          </a:p>
        </p:txBody>
      </p:sp>
    </p:spTree>
    <p:extLst>
      <p:ext uri="{BB962C8B-B14F-4D97-AF65-F5344CB8AC3E}">
        <p14:creationId xmlns:p14="http://schemas.microsoft.com/office/powerpoint/2010/main" val="226631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BC5410-A914-5444-B9A8-8CCBE587AC7C}"/>
              </a:ext>
            </a:extLst>
          </p:cNvPr>
          <p:cNvSpPr/>
          <p:nvPr/>
        </p:nvSpPr>
        <p:spPr>
          <a:xfrm>
            <a:off x="5691470" y="2379506"/>
            <a:ext cx="4372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Practice tests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5971CF8-B9F6-3D43-9513-C523552D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3E307-F2F9-AB4B-9CA7-CB966620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684" y="1734209"/>
            <a:ext cx="2989536" cy="28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2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3ED69-D91A-4219-B68B-E37FDFFE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GB" sz="4000" dirty="0"/>
              <a:t>Improved literacy for disadvantaged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AC33-A18A-43B3-B0E6-7319BC175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676400"/>
            <a:ext cx="6400799" cy="3926114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Some parents are unable to help their children with school work due to long working hours/ disabilities etc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These children become disadvantage at English due to their lack of support and revision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Our app allows these children practice more frequently and effectively. 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Although poorer families less likely to own an Alexa so may leave even more disadvantaged.</a:t>
            </a:r>
          </a:p>
        </p:txBody>
      </p:sp>
    </p:spTree>
    <p:extLst>
      <p:ext uri="{BB962C8B-B14F-4D97-AF65-F5344CB8AC3E}">
        <p14:creationId xmlns:p14="http://schemas.microsoft.com/office/powerpoint/2010/main" val="1279789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2E484-7BA9-41B6-8E6D-0537F48B6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549C77-1C99-46BB-9682-EBF5B18D8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6A9DBE-437D-4315-B28A-B92343E86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62F61D-5DC3-488F-B9BB-1F1F600A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117348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E4515-AAC3-4276-958E-BFCC70C3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GB" sz="4000" dirty="0"/>
              <a:t>Longer interactions may be discouraging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BB6C-8D15-4A9C-A5E2-C2CDD4E03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1" y="1676400"/>
            <a:ext cx="5638799" cy="35052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Interacting with app takes longer than a human would to mark the words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The increased time could make spelling practice more boring and discourage it</a:t>
            </a:r>
          </a:p>
          <a:p>
            <a:r>
              <a:rPr lang="en-GB" sz="2400" dirty="0">
                <a:solidFill>
                  <a:schemeClr val="tx1">
                    <a:alpha val="55000"/>
                  </a:schemeClr>
                </a:solidFill>
              </a:rPr>
              <a:t>This would result in poorer spelling test results and confidence in spelling</a:t>
            </a:r>
          </a:p>
        </p:txBody>
      </p:sp>
    </p:spTree>
    <p:extLst>
      <p:ext uri="{BB962C8B-B14F-4D97-AF65-F5344CB8AC3E}">
        <p14:creationId xmlns:p14="http://schemas.microsoft.com/office/powerpoint/2010/main" val="189415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2248-FA8C-E347-B591-42988DBA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2064"/>
            <a:ext cx="10058400" cy="1609344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82F8B-7AD9-9348-95A6-E95F53DE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335" y="1971165"/>
            <a:ext cx="5157531" cy="40507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Mastery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Instant feedback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Gratification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DA48E42-05EA-1942-9756-238686BC3FF2}"/>
              </a:ext>
            </a:extLst>
          </p:cNvPr>
          <p:cNvSpPr txBox="1">
            <a:spLocks/>
          </p:cNvSpPr>
          <p:nvPr/>
        </p:nvSpPr>
        <p:spPr>
          <a:xfrm>
            <a:off x="6936828" y="6227379"/>
            <a:ext cx="4734910" cy="4099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Topic: </a:t>
            </a:r>
            <a:r>
              <a:rPr lang="en-US" sz="1600" b="1" i="1"/>
              <a:t>Overview of the purpose of the project</a:t>
            </a:r>
            <a:endParaRPr lang="en-US" sz="16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5C8E7-8118-794F-B9A1-B82CA95D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5782">
            <a:off x="7734175" y="1929487"/>
            <a:ext cx="1997786" cy="199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B3540-5BCD-6B43-A31E-D8CC1AF7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5162">
            <a:off x="7567992" y="2456695"/>
            <a:ext cx="2330153" cy="1386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228F2-DC28-AE4B-B027-1966C775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7000">
            <a:off x="7886995" y="2523697"/>
            <a:ext cx="2146456" cy="1609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EFC6F-C70F-7D48-AB1B-851F98B6C80A}"/>
              </a:ext>
            </a:extLst>
          </p:cNvPr>
          <p:cNvSpPr txBox="1"/>
          <p:nvPr/>
        </p:nvSpPr>
        <p:spPr>
          <a:xfrm>
            <a:off x="-2096814" y="-1024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CF4C16-6537-7340-9478-9F6BA4A84338}"/>
              </a:ext>
            </a:extLst>
          </p:cNvPr>
          <p:cNvSpPr/>
          <p:nvPr/>
        </p:nvSpPr>
        <p:spPr>
          <a:xfrm>
            <a:off x="157611" y="2682122"/>
            <a:ext cx="11876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a parent this is </a:t>
            </a:r>
            <a:r>
              <a:rPr lang="en-GB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consuming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80630BE-AC2C-8E42-AF74-AF86BCE9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23877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B011-25B4-EF48-911A-6EB1BD7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How can parents have time for?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44CD84E-CAA5-EC4C-948A-68B0A264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6C49B4-5E53-9244-B360-14380557A76F}"/>
              </a:ext>
            </a:extLst>
          </p:cNvPr>
          <p:cNvSpPr txBox="1">
            <a:spLocks/>
          </p:cNvSpPr>
          <p:nvPr/>
        </p:nvSpPr>
        <p:spPr>
          <a:xfrm>
            <a:off x="1063752" y="2093976"/>
            <a:ext cx="515753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 commitments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Appointments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Family outings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5F0B4D-6F8C-4E4F-9663-99DE3756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39" y="2403138"/>
            <a:ext cx="3031105" cy="30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1545C0-BADD-0F48-B9B2-A42500AB87F0}"/>
              </a:ext>
            </a:extLst>
          </p:cNvPr>
          <p:cNvSpPr/>
          <p:nvPr/>
        </p:nvSpPr>
        <p:spPr>
          <a:xfrm>
            <a:off x="4560164" y="2379506"/>
            <a:ext cx="3071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Solution?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7FE6CAE-3435-1044-B46D-874253DC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383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0792-BFC4-FB44-A815-68EC6BF1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application. Which can..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50D0-190C-794E-A8C7-E98D17E58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05" y="2624328"/>
            <a:ext cx="5265638" cy="26098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the words to be practiced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out words, one at a time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whether each word is correct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EDA14D2-7CCA-D946-844D-83BDE5C2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18F6C-7F01-2242-98F7-50C91244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24" y="1982952"/>
            <a:ext cx="2743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8AA5-7CFA-8C45-84AD-885967E9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application would..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4115-E8A6-5C47-8230-9CF1F9271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0590"/>
            <a:ext cx="10058400" cy="40507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Help pupils practice their weekly spellings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Solution for a practice test without the parent being there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Provide the child and parent with what they need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26D499B-E911-944F-A0B2-9FA198B8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6828" y="6227379"/>
            <a:ext cx="4734910" cy="409903"/>
          </a:xfrm>
        </p:spPr>
        <p:txBody>
          <a:bodyPr/>
          <a:lstStyle/>
          <a:p>
            <a:r>
              <a:rPr lang="en-US" sz="1600" i="1" dirty="0"/>
              <a:t>Topic: </a:t>
            </a:r>
            <a:r>
              <a:rPr lang="en-US" sz="1600" b="1" i="1" dirty="0"/>
              <a:t>Overview of the purpose of the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66D74-3691-0D4C-800E-C96A67C2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64" y="2018959"/>
            <a:ext cx="2257650" cy="28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563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5CB037EBBB3D4987916EA68DB964CC" ma:contentTypeVersion="12" ma:contentTypeDescription="Create a new document." ma:contentTypeScope="" ma:versionID="e9e9a92a661e8aa73bb6b46e2b7fcc9b">
  <xsd:schema xmlns:xsd="http://www.w3.org/2001/XMLSchema" xmlns:xs="http://www.w3.org/2001/XMLSchema" xmlns:p="http://schemas.microsoft.com/office/2006/metadata/properties" xmlns:ns3="828efcc6-450b-46d0-8c78-63ea0dda7be0" xmlns:ns4="52ea3b36-f612-4ff9-a5f0-4d76974e3b1f" targetNamespace="http://schemas.microsoft.com/office/2006/metadata/properties" ma:root="true" ma:fieldsID="c97dcd4ef9375e95aacf20c3db448ff0" ns3:_="" ns4:_="">
    <xsd:import namespace="828efcc6-450b-46d0-8c78-63ea0dda7be0"/>
    <xsd:import namespace="52ea3b36-f612-4ff9-a5f0-4d76974e3b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8efcc6-450b-46d0-8c78-63ea0dda7b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a3b36-f612-4ff9-a5f0-4d76974e3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0DED2B-CF4E-4823-84BA-04F27E216E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8efcc6-450b-46d0-8c78-63ea0dda7be0"/>
    <ds:schemaRef ds:uri="52ea3b36-f612-4ff9-a5f0-4d76974e3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EB2B2-052B-413F-B64D-9B4B5405897C}">
  <ds:schemaRefs>
    <ds:schemaRef ds:uri="http://schemas.openxmlformats.org/package/2006/metadata/core-properties"/>
    <ds:schemaRef ds:uri="http://purl.org/dc/terms/"/>
    <ds:schemaRef ds:uri="828efcc6-450b-46d0-8c78-63ea0dda7be0"/>
    <ds:schemaRef ds:uri="http://schemas.microsoft.com/office/2006/documentManagement/types"/>
    <ds:schemaRef ds:uri="52ea3b36-f612-4ff9-a5f0-4d76974e3b1f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6FBE1FC-BEF8-4B9C-8F29-DAFB171E5F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{C5810A6B-2AAE-8543-8A8F-F18D0962C74E}tf10001079</Template>
  <TotalTime>1653</TotalTime>
  <Words>1476</Words>
  <Application>Microsoft Macintosh PowerPoint</Application>
  <PresentationFormat>Widescreen</PresentationFormat>
  <Paragraphs>183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</vt:lpstr>
      <vt:lpstr>Vapor Trail</vt:lpstr>
      <vt:lpstr>PowerPoint Presentation</vt:lpstr>
      <vt:lpstr>PowerPoint Presentation</vt:lpstr>
      <vt:lpstr>PowerPoint Presentation</vt:lpstr>
      <vt:lpstr>WHY?</vt:lpstr>
      <vt:lpstr>PowerPoint Presentation</vt:lpstr>
      <vt:lpstr>How can parents have time for?</vt:lpstr>
      <vt:lpstr>PowerPoint Presentation</vt:lpstr>
      <vt:lpstr>An application. Which can..</vt:lpstr>
      <vt:lpstr>This application would..</vt:lpstr>
      <vt:lpstr>PowerPoint Presentation</vt:lpstr>
      <vt:lpstr>non-technical skills learned during the project</vt:lpstr>
      <vt:lpstr>What are non-technical skills</vt:lpstr>
      <vt:lpstr>Communication via discord</vt:lpstr>
      <vt:lpstr>Gitlab for tracking the project (1)</vt:lpstr>
      <vt:lpstr>Gitlab for tracking the project (2)</vt:lpstr>
      <vt:lpstr>Non-technical skills (in-depth)</vt:lpstr>
      <vt:lpstr>PowerPoint Presentation</vt:lpstr>
      <vt:lpstr>Communication with my group throughout the project</vt:lpstr>
      <vt:lpstr>How did we communicate mainly?</vt:lpstr>
      <vt:lpstr>Did it go well?</vt:lpstr>
      <vt:lpstr>How did we achieve this?</vt:lpstr>
      <vt:lpstr>Feedback!</vt:lpstr>
      <vt:lpstr>Software Architecture Decisions</vt:lpstr>
      <vt:lpstr>Decision 1 – Using Python</vt:lpstr>
      <vt:lpstr>Decision 2 – Not using an SQL or NoSQL database</vt:lpstr>
      <vt:lpstr>Decision 3 – Using Amazon Web Services</vt:lpstr>
      <vt:lpstr>Social impacts</vt:lpstr>
      <vt:lpstr>More practice</vt:lpstr>
      <vt:lpstr>Improved early literacy in children</vt:lpstr>
      <vt:lpstr>Improved literacy for disadvantaged children</vt:lpstr>
      <vt:lpstr>Longer interactions may be discouraging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Mahmood, Junaid</dc:creator>
  <cp:lastModifiedBy>Mahmood, Junaid</cp:lastModifiedBy>
  <cp:revision>26</cp:revision>
  <dcterms:created xsi:type="dcterms:W3CDTF">2021-04-30T17:09:53Z</dcterms:created>
  <dcterms:modified xsi:type="dcterms:W3CDTF">2021-05-04T15:26:09Z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0x010100105CB037EBBB3D4987916EA68DB964CC</vt:lpwstr>
  </property>
</Properties>
</file>